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notesMasterIdLst>
    <p:notesMasterId r:id="rId4"/>
  </p:notesMasterIdLst>
  <p:sldIdLst>
    <p:sldId id="256" r:id="rId2"/>
    <p:sldId id="259" r:id="rId3"/>
  </p:sldIdLst>
  <p:sldSz cx="7272338" cy="9398000"/>
  <p:notesSz cx="9926638" cy="6797675"/>
  <p:defaultTextStyle>
    <a:defPPr>
      <a:defRPr lang="tr-TR"/>
    </a:defPPr>
    <a:lvl1pPr marL="0" algn="l" defTabSz="952448" rtl="0" eaLnBrk="1" latinLnBrk="0" hangingPunct="1">
      <a:defRPr sz="1900" kern="1200">
        <a:solidFill>
          <a:schemeClr val="tx1"/>
        </a:solidFill>
        <a:latin typeface="+mn-lt"/>
        <a:ea typeface="+mn-ea"/>
        <a:cs typeface="+mn-cs"/>
      </a:defRPr>
    </a:lvl1pPr>
    <a:lvl2pPr marL="476224" algn="l" defTabSz="952448" rtl="0" eaLnBrk="1" latinLnBrk="0" hangingPunct="1">
      <a:defRPr sz="1900" kern="1200">
        <a:solidFill>
          <a:schemeClr val="tx1"/>
        </a:solidFill>
        <a:latin typeface="+mn-lt"/>
        <a:ea typeface="+mn-ea"/>
        <a:cs typeface="+mn-cs"/>
      </a:defRPr>
    </a:lvl2pPr>
    <a:lvl3pPr marL="952448" algn="l" defTabSz="952448" rtl="0" eaLnBrk="1" latinLnBrk="0" hangingPunct="1">
      <a:defRPr sz="1900" kern="1200">
        <a:solidFill>
          <a:schemeClr val="tx1"/>
        </a:solidFill>
        <a:latin typeface="+mn-lt"/>
        <a:ea typeface="+mn-ea"/>
        <a:cs typeface="+mn-cs"/>
      </a:defRPr>
    </a:lvl3pPr>
    <a:lvl4pPr marL="1428672" algn="l" defTabSz="952448" rtl="0" eaLnBrk="1" latinLnBrk="0" hangingPunct="1">
      <a:defRPr sz="1900" kern="1200">
        <a:solidFill>
          <a:schemeClr val="tx1"/>
        </a:solidFill>
        <a:latin typeface="+mn-lt"/>
        <a:ea typeface="+mn-ea"/>
        <a:cs typeface="+mn-cs"/>
      </a:defRPr>
    </a:lvl4pPr>
    <a:lvl5pPr marL="1904896" algn="l" defTabSz="952448" rtl="0" eaLnBrk="1" latinLnBrk="0" hangingPunct="1">
      <a:defRPr sz="1900" kern="1200">
        <a:solidFill>
          <a:schemeClr val="tx1"/>
        </a:solidFill>
        <a:latin typeface="+mn-lt"/>
        <a:ea typeface="+mn-ea"/>
        <a:cs typeface="+mn-cs"/>
      </a:defRPr>
    </a:lvl5pPr>
    <a:lvl6pPr marL="2381120" algn="l" defTabSz="952448" rtl="0" eaLnBrk="1" latinLnBrk="0" hangingPunct="1">
      <a:defRPr sz="1900" kern="1200">
        <a:solidFill>
          <a:schemeClr val="tx1"/>
        </a:solidFill>
        <a:latin typeface="+mn-lt"/>
        <a:ea typeface="+mn-ea"/>
        <a:cs typeface="+mn-cs"/>
      </a:defRPr>
    </a:lvl6pPr>
    <a:lvl7pPr marL="2857345" algn="l" defTabSz="952448" rtl="0" eaLnBrk="1" latinLnBrk="0" hangingPunct="1">
      <a:defRPr sz="1900" kern="1200">
        <a:solidFill>
          <a:schemeClr val="tx1"/>
        </a:solidFill>
        <a:latin typeface="+mn-lt"/>
        <a:ea typeface="+mn-ea"/>
        <a:cs typeface="+mn-cs"/>
      </a:defRPr>
    </a:lvl7pPr>
    <a:lvl8pPr marL="3333568" algn="l" defTabSz="952448" rtl="0" eaLnBrk="1" latinLnBrk="0" hangingPunct="1">
      <a:defRPr sz="1900" kern="1200">
        <a:solidFill>
          <a:schemeClr val="tx1"/>
        </a:solidFill>
        <a:latin typeface="+mn-lt"/>
        <a:ea typeface="+mn-ea"/>
        <a:cs typeface="+mn-cs"/>
      </a:defRPr>
    </a:lvl8pPr>
    <a:lvl9pPr marL="3809793" algn="l" defTabSz="952448" rtl="0" eaLnBrk="1" latinLnBrk="0" hangingPunct="1">
      <a:defRPr sz="1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Orta Stil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autoAdjust="0"/>
    <p:restoredTop sz="94590" autoAdjust="0"/>
  </p:normalViewPr>
  <p:slideViewPr>
    <p:cSldViewPr>
      <p:cViewPr>
        <p:scale>
          <a:sx n="100" d="100"/>
          <a:sy n="100" d="100"/>
        </p:scale>
        <p:origin x="-468" y="930"/>
      </p:cViewPr>
      <p:guideLst>
        <p:guide orient="horz" pos="2960"/>
        <p:guide pos="2291"/>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6" d="100"/>
          <a:sy n="86" d="100"/>
        </p:scale>
        <p:origin x="-2202" y="-90"/>
      </p:cViewPr>
      <p:guideLst>
        <p:guide orient="horz" pos="2141"/>
        <p:guide pos="3127"/>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4301543" cy="339884"/>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5623372" y="0"/>
            <a:ext cx="4301543" cy="339884"/>
          </a:xfrm>
          <a:prstGeom prst="rect">
            <a:avLst/>
          </a:prstGeom>
        </p:spPr>
        <p:txBody>
          <a:bodyPr vert="horz" lIns="91440" tIns="45720" rIns="91440" bIns="45720" rtlCol="0"/>
          <a:lstStyle>
            <a:lvl1pPr algn="r">
              <a:defRPr sz="1200"/>
            </a:lvl1pPr>
          </a:lstStyle>
          <a:p>
            <a:fld id="{A5B2FA56-A85C-4C64-B8CA-CEFE075AB95E}" type="datetimeFigureOut">
              <a:rPr lang="tr-TR" smtClean="0"/>
              <a:pPr/>
              <a:t>21.01.2020</a:t>
            </a:fld>
            <a:endParaRPr lang="tr-TR"/>
          </a:p>
        </p:txBody>
      </p:sp>
      <p:sp>
        <p:nvSpPr>
          <p:cNvPr id="4" name="3 Slayt Görüntüsü Yer Tutucusu"/>
          <p:cNvSpPr>
            <a:spLocks noGrp="1" noRot="1" noChangeAspect="1"/>
          </p:cNvSpPr>
          <p:nvPr>
            <p:ph type="sldImg" idx="2"/>
          </p:nvPr>
        </p:nvSpPr>
        <p:spPr>
          <a:xfrm>
            <a:off x="3976688" y="509588"/>
            <a:ext cx="1973262" cy="2549525"/>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992664" y="3228896"/>
            <a:ext cx="7941310" cy="3058954"/>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6456218"/>
            <a:ext cx="4301543" cy="339884"/>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5623372" y="6456218"/>
            <a:ext cx="4301543" cy="339884"/>
          </a:xfrm>
          <a:prstGeom prst="rect">
            <a:avLst/>
          </a:prstGeom>
        </p:spPr>
        <p:txBody>
          <a:bodyPr vert="horz" lIns="91440" tIns="45720" rIns="91440" bIns="45720" rtlCol="0" anchor="b"/>
          <a:lstStyle>
            <a:lvl1pPr algn="r">
              <a:defRPr sz="1200"/>
            </a:lvl1pPr>
          </a:lstStyle>
          <a:p>
            <a:fld id="{74983A2B-40CF-435F-BE86-215BBDCF4A92}"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4983A2B-40CF-435F-BE86-215BBDCF4A92}"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545426" y="2919473"/>
            <a:ext cx="6181487" cy="2014479"/>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090852" y="5325533"/>
            <a:ext cx="5090637" cy="2401711"/>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2B52B0FB-20AC-4324-94BC-7CA4C0019F85}" type="datetimeFigureOut">
              <a:rPr lang="tr-TR" smtClean="0"/>
              <a:pPr/>
              <a:t>21.01.2020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CD7DB41-D30D-480A-96A2-491A07BEC46D}"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B52B0FB-20AC-4324-94BC-7CA4C0019F85}" type="datetimeFigureOut">
              <a:rPr lang="tr-TR" smtClean="0"/>
              <a:pPr/>
              <a:t>21.01.2020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CD7DB41-D30D-480A-96A2-491A07BEC46D}"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5272445" y="376358"/>
            <a:ext cx="1636276" cy="8018756"/>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363618" y="376358"/>
            <a:ext cx="4787623" cy="8018756"/>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B52B0FB-20AC-4324-94BC-7CA4C0019F85}" type="datetimeFigureOut">
              <a:rPr lang="tr-TR" smtClean="0"/>
              <a:pPr/>
              <a:t>21.01.2020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CD7DB41-D30D-480A-96A2-491A07BEC46D}"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B52B0FB-20AC-4324-94BC-7CA4C0019F85}" type="datetimeFigureOut">
              <a:rPr lang="tr-TR" smtClean="0"/>
              <a:pPr/>
              <a:t>21.01.2020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CD7DB41-D30D-480A-96A2-491A07BEC46D}"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574466" y="6039087"/>
            <a:ext cx="6181487" cy="1866547"/>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574466" y="3983275"/>
            <a:ext cx="6181487" cy="205581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2B52B0FB-20AC-4324-94BC-7CA4C0019F85}" type="datetimeFigureOut">
              <a:rPr lang="tr-TR" smtClean="0"/>
              <a:pPr/>
              <a:t>21.01.2020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CD7DB41-D30D-480A-96A2-491A07BEC46D}"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363618" y="2192867"/>
            <a:ext cx="3211949" cy="620224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3696773" y="2192867"/>
            <a:ext cx="3211949" cy="620224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2B52B0FB-20AC-4324-94BC-7CA4C0019F85}" type="datetimeFigureOut">
              <a:rPr lang="tr-TR" smtClean="0"/>
              <a:pPr/>
              <a:t>21.01.2020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CD7DB41-D30D-480A-96A2-491A07BEC46D}"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363617" y="2103673"/>
            <a:ext cx="3213212" cy="8767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363617" y="2980384"/>
            <a:ext cx="3213212" cy="54147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3694247" y="2103673"/>
            <a:ext cx="3214474" cy="8767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3694247" y="2980384"/>
            <a:ext cx="3214474" cy="54147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2B52B0FB-20AC-4324-94BC-7CA4C0019F85}" type="datetimeFigureOut">
              <a:rPr lang="tr-TR" smtClean="0"/>
              <a:pPr/>
              <a:t>21.01.2020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CD7DB41-D30D-480A-96A2-491A07BEC46D}"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2B52B0FB-20AC-4324-94BC-7CA4C0019F85}" type="datetimeFigureOut">
              <a:rPr lang="tr-TR" smtClean="0"/>
              <a:pPr/>
              <a:t>21.01.2020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CD7DB41-D30D-480A-96A2-491A07BEC46D}"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B52B0FB-20AC-4324-94BC-7CA4C0019F85}" type="datetimeFigureOut">
              <a:rPr lang="tr-TR" smtClean="0"/>
              <a:pPr/>
              <a:t>21.01.2020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CD7DB41-D30D-480A-96A2-491A07BEC46D}"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363618" y="374181"/>
            <a:ext cx="2392549" cy="1592439"/>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2843282" y="374182"/>
            <a:ext cx="4065439" cy="802093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363618" y="1966619"/>
            <a:ext cx="2392549" cy="642849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2B52B0FB-20AC-4324-94BC-7CA4C0019F85}" type="datetimeFigureOut">
              <a:rPr lang="tr-TR" smtClean="0"/>
              <a:pPr/>
              <a:t>21.01.2020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CD7DB41-D30D-480A-96A2-491A07BEC46D}"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425430" y="6578600"/>
            <a:ext cx="4363403" cy="776641"/>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425430" y="839729"/>
            <a:ext cx="4363403" cy="5638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425430" y="7355241"/>
            <a:ext cx="4363403" cy="110295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2B52B0FB-20AC-4324-94BC-7CA4C0019F85}" type="datetimeFigureOut">
              <a:rPr lang="tr-TR" smtClean="0"/>
              <a:pPr/>
              <a:t>21.01.2020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CD7DB41-D30D-480A-96A2-491A07BEC46D}"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363617" y="376356"/>
            <a:ext cx="6545104" cy="156633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363617" y="2192867"/>
            <a:ext cx="6545104" cy="620224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363618" y="8710556"/>
            <a:ext cx="1696879" cy="500356"/>
          </a:xfrm>
          <a:prstGeom prst="rect">
            <a:avLst/>
          </a:prstGeom>
        </p:spPr>
        <p:txBody>
          <a:bodyPr vert="horz" lIns="91440" tIns="45720" rIns="91440" bIns="45720" rtlCol="0" anchor="ctr"/>
          <a:lstStyle>
            <a:lvl1pPr algn="l">
              <a:defRPr sz="1200">
                <a:solidFill>
                  <a:schemeClr val="tx1">
                    <a:tint val="75000"/>
                  </a:schemeClr>
                </a:solidFill>
              </a:defRPr>
            </a:lvl1pPr>
          </a:lstStyle>
          <a:p>
            <a:fld id="{2B52B0FB-20AC-4324-94BC-7CA4C0019F85}" type="datetimeFigureOut">
              <a:rPr lang="tr-TR" smtClean="0"/>
              <a:pPr/>
              <a:t>21.01.2020</a:t>
            </a:fld>
            <a:endParaRPr lang="tr-TR"/>
          </a:p>
        </p:txBody>
      </p:sp>
      <p:sp>
        <p:nvSpPr>
          <p:cNvPr id="5" name="4 Altbilgi Yer Tutucusu"/>
          <p:cNvSpPr>
            <a:spLocks noGrp="1"/>
          </p:cNvSpPr>
          <p:nvPr>
            <p:ph type="ftr" sz="quarter" idx="3"/>
          </p:nvPr>
        </p:nvSpPr>
        <p:spPr>
          <a:xfrm>
            <a:off x="2484716" y="8710556"/>
            <a:ext cx="2302907" cy="500356"/>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5211842" y="8710556"/>
            <a:ext cx="1696879" cy="500356"/>
          </a:xfrm>
          <a:prstGeom prst="rect">
            <a:avLst/>
          </a:prstGeom>
        </p:spPr>
        <p:txBody>
          <a:bodyPr vert="horz" lIns="91440" tIns="45720" rIns="91440" bIns="45720" rtlCol="0" anchor="ctr"/>
          <a:lstStyle>
            <a:lvl1pPr algn="r">
              <a:defRPr sz="1200">
                <a:solidFill>
                  <a:schemeClr val="tx1">
                    <a:tint val="75000"/>
                  </a:schemeClr>
                </a:solidFill>
              </a:defRPr>
            </a:lvl1pPr>
          </a:lstStyle>
          <a:p>
            <a:fld id="{FCD7DB41-D30D-480A-96A2-491A07BEC46D}"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idx="1"/>
          </p:nvPr>
        </p:nvSpPr>
        <p:spPr>
          <a:xfrm>
            <a:off x="707211" y="234503"/>
            <a:ext cx="5852001" cy="936105"/>
          </a:xfrm>
        </p:spPr>
        <p:txBody>
          <a:bodyPr>
            <a:normAutofit fontScale="92500" lnSpcReduction="10000"/>
          </a:bodyPr>
          <a:lstStyle/>
          <a:p>
            <a:pPr algn="ctr">
              <a:buNone/>
            </a:pPr>
            <a:r>
              <a:rPr lang="tr-TR" sz="2400" dirty="0" smtClean="0"/>
              <a:t>ANKARA BÜYÜKŞEHİR BELEDİYESİ</a:t>
            </a:r>
          </a:p>
          <a:p>
            <a:pPr algn="ctr">
              <a:buNone/>
            </a:pPr>
            <a:r>
              <a:rPr lang="tr-TR" sz="1600" dirty="0" smtClean="0"/>
              <a:t>MALİ HİZMETLER DAİRESİ BAŞKANLIĞI</a:t>
            </a:r>
          </a:p>
          <a:p>
            <a:pPr algn="ctr">
              <a:buNone/>
            </a:pPr>
            <a:r>
              <a:rPr lang="tr-TR" sz="1600" dirty="0" smtClean="0"/>
              <a:t>HİZMET STANDARTLARI TABLOSU</a:t>
            </a:r>
          </a:p>
        </p:txBody>
      </p:sp>
      <p:graphicFrame>
        <p:nvGraphicFramePr>
          <p:cNvPr id="7" name="6 Tablo"/>
          <p:cNvGraphicFramePr>
            <a:graphicFrameLocks noGrp="1"/>
          </p:cNvGraphicFramePr>
          <p:nvPr/>
        </p:nvGraphicFramePr>
        <p:xfrm>
          <a:off x="179784" y="1192356"/>
          <a:ext cx="6912769" cy="6016379"/>
        </p:xfrm>
        <a:graphic>
          <a:graphicData uri="http://schemas.openxmlformats.org/drawingml/2006/table">
            <a:tbl>
              <a:tblPr firstRow="1" bandRow="1">
                <a:tableStyleId>{5940675A-B579-460E-94D1-54222C63F5DA}</a:tableStyleId>
              </a:tblPr>
              <a:tblGrid>
                <a:gridCol w="410082"/>
                <a:gridCol w="762858"/>
                <a:gridCol w="4337175"/>
                <a:gridCol w="1402654"/>
              </a:tblGrid>
              <a:tr h="734403">
                <a:tc>
                  <a:txBody>
                    <a:bodyPr/>
                    <a:lstStyle/>
                    <a:p>
                      <a:pPr algn="ctr"/>
                      <a:r>
                        <a:rPr lang="tr-TR" sz="1100" dirty="0" smtClean="0"/>
                        <a:t>SIRA</a:t>
                      </a:r>
                    </a:p>
                    <a:p>
                      <a:pPr algn="ctr"/>
                      <a:r>
                        <a:rPr lang="tr-TR" sz="1100" dirty="0" smtClean="0"/>
                        <a:t>NO</a:t>
                      </a:r>
                      <a:endParaRPr lang="tr-TR" sz="1100" dirty="0">
                        <a:solidFill>
                          <a:schemeClr val="tx1"/>
                        </a:solidFill>
                      </a:endParaRPr>
                    </a:p>
                  </a:txBody>
                  <a:tcPr marL="72723" marR="72723" marT="62653" marB="62653"/>
                </a:tc>
                <a:tc>
                  <a:txBody>
                    <a:bodyPr/>
                    <a:lstStyle/>
                    <a:p>
                      <a:pPr algn="ctr"/>
                      <a:r>
                        <a:rPr lang="tr-TR" sz="1100" dirty="0" smtClean="0"/>
                        <a:t>HİZMETİN</a:t>
                      </a:r>
                      <a:r>
                        <a:rPr lang="tr-TR" sz="1100" baseline="0" dirty="0" smtClean="0"/>
                        <a:t> ADI</a:t>
                      </a:r>
                      <a:endParaRPr lang="tr-TR" sz="1100" dirty="0">
                        <a:solidFill>
                          <a:schemeClr val="tx1"/>
                        </a:solidFill>
                      </a:endParaRPr>
                    </a:p>
                  </a:txBody>
                  <a:tcPr marL="72723" marR="72723" marT="62653" marB="62653"/>
                </a:tc>
                <a:tc>
                  <a:txBody>
                    <a:bodyPr/>
                    <a:lstStyle/>
                    <a:p>
                      <a:pPr algn="ctr"/>
                      <a:r>
                        <a:rPr lang="tr-TR" sz="1100" dirty="0" smtClean="0"/>
                        <a:t>BAŞVURUDA İSTENEN BELGELER</a:t>
                      </a:r>
                      <a:endParaRPr lang="tr-TR" sz="1100" dirty="0">
                        <a:solidFill>
                          <a:schemeClr val="tx1"/>
                        </a:solidFill>
                      </a:endParaRPr>
                    </a:p>
                  </a:txBody>
                  <a:tcPr marL="72723" marR="72723" marT="62653" marB="62653"/>
                </a:tc>
                <a:tc>
                  <a:txBody>
                    <a:bodyPr/>
                    <a:lstStyle/>
                    <a:p>
                      <a:pPr algn="ctr"/>
                      <a:r>
                        <a:rPr lang="tr-TR" sz="1100" dirty="0" smtClean="0"/>
                        <a:t>HİZMETİN TAMAMLANMA SÜRESİ (EN GEÇ SÜRE)</a:t>
                      </a:r>
                      <a:endParaRPr lang="tr-TR" sz="1100" dirty="0">
                        <a:solidFill>
                          <a:schemeClr val="tx1"/>
                        </a:solidFill>
                      </a:endParaRPr>
                    </a:p>
                  </a:txBody>
                  <a:tcPr marL="72723" marR="72723" marT="62653" marB="62653"/>
                </a:tc>
              </a:tr>
              <a:tr h="5220513">
                <a:tc>
                  <a:txBody>
                    <a:bodyPr/>
                    <a:lstStyle/>
                    <a:p>
                      <a:pPr algn="ctr"/>
                      <a:r>
                        <a:rPr lang="tr-TR" sz="1100" dirty="0" smtClean="0"/>
                        <a:t>1</a:t>
                      </a:r>
                    </a:p>
                    <a:p>
                      <a:endParaRPr lang="tr-TR" sz="1100" dirty="0" smtClean="0"/>
                    </a:p>
                    <a:p>
                      <a:endParaRPr lang="tr-TR" sz="1100" dirty="0" smtClean="0"/>
                    </a:p>
                    <a:p>
                      <a:endParaRPr lang="tr-TR" sz="1100" dirty="0" smtClean="0"/>
                    </a:p>
                    <a:p>
                      <a:endParaRPr lang="tr-TR" sz="1100" dirty="0" smtClean="0"/>
                    </a:p>
                    <a:p>
                      <a:endParaRPr lang="tr-TR" sz="1100" dirty="0" smtClean="0"/>
                    </a:p>
                    <a:p>
                      <a:endParaRPr lang="tr-TR" sz="1100" dirty="0" smtClean="0"/>
                    </a:p>
                    <a:p>
                      <a:endParaRPr lang="tr-TR" sz="1100" dirty="0" smtClean="0"/>
                    </a:p>
                    <a:p>
                      <a:endParaRPr lang="tr-TR" sz="1100" dirty="0" smtClean="0"/>
                    </a:p>
                    <a:p>
                      <a:endParaRPr lang="tr-TR" sz="1100" dirty="0" smtClean="0"/>
                    </a:p>
                    <a:p>
                      <a:pPr algn="ctr"/>
                      <a:r>
                        <a:rPr lang="tr-TR" sz="1100" dirty="0" smtClean="0"/>
                        <a:t>2</a:t>
                      </a:r>
                    </a:p>
                    <a:p>
                      <a:endParaRPr lang="tr-TR" sz="1100" dirty="0" smtClean="0"/>
                    </a:p>
                    <a:p>
                      <a:endParaRPr lang="tr-TR" sz="1100" dirty="0" smtClean="0"/>
                    </a:p>
                    <a:p>
                      <a:endParaRPr lang="tr-TR" sz="1100" dirty="0" smtClean="0"/>
                    </a:p>
                    <a:p>
                      <a:pPr algn="ctr"/>
                      <a:r>
                        <a:rPr lang="tr-TR" sz="1100" dirty="0" smtClean="0"/>
                        <a:t>3</a:t>
                      </a:r>
                    </a:p>
                    <a:p>
                      <a:pPr algn="ctr"/>
                      <a:endParaRPr lang="tr-TR" sz="1100" dirty="0" smtClean="0"/>
                    </a:p>
                    <a:p>
                      <a:pPr algn="ctr"/>
                      <a:endParaRPr lang="tr-TR" sz="1100" dirty="0" smtClean="0"/>
                    </a:p>
                    <a:p>
                      <a:pPr algn="ctr"/>
                      <a:endParaRPr lang="tr-TR" sz="1100" dirty="0" smtClean="0"/>
                    </a:p>
                    <a:p>
                      <a:pPr algn="ctr"/>
                      <a:r>
                        <a:rPr lang="tr-TR" sz="1100" dirty="0" smtClean="0"/>
                        <a:t>4</a:t>
                      </a:r>
                    </a:p>
                    <a:p>
                      <a:pPr algn="ctr"/>
                      <a:endParaRPr lang="tr-TR" sz="1100" dirty="0" smtClean="0"/>
                    </a:p>
                    <a:p>
                      <a:pPr algn="ctr"/>
                      <a:endParaRPr lang="tr-TR" sz="1100" dirty="0" smtClean="0"/>
                    </a:p>
                    <a:p>
                      <a:pPr algn="ctr"/>
                      <a:endParaRPr lang="tr-TR" sz="1100" dirty="0" smtClean="0"/>
                    </a:p>
                    <a:p>
                      <a:pPr algn="ctr"/>
                      <a:r>
                        <a:rPr lang="tr-TR" sz="1100" dirty="0" smtClean="0"/>
                        <a:t>5</a:t>
                      </a:r>
                    </a:p>
                    <a:p>
                      <a:pPr algn="ctr"/>
                      <a:endParaRPr lang="tr-TR" sz="1100" dirty="0" smtClean="0"/>
                    </a:p>
                    <a:p>
                      <a:pPr algn="ctr"/>
                      <a:endParaRPr lang="tr-TR" sz="1100" dirty="0" smtClean="0"/>
                    </a:p>
                    <a:p>
                      <a:pPr algn="ctr"/>
                      <a:endParaRPr lang="tr-TR" sz="1100" dirty="0" smtClean="0"/>
                    </a:p>
                    <a:p>
                      <a:pPr algn="ctr"/>
                      <a:endParaRPr lang="tr-TR" sz="1100" dirty="0" smtClean="0"/>
                    </a:p>
                    <a:p>
                      <a:pPr algn="ctr"/>
                      <a:r>
                        <a:rPr lang="tr-TR" sz="1100" dirty="0" smtClean="0"/>
                        <a:t>6</a:t>
                      </a:r>
                    </a:p>
                  </a:txBody>
                  <a:tcPr marL="72723" marR="72723" marT="62653" marB="62653"/>
                </a:tc>
                <a:tc>
                  <a:txBody>
                    <a:bodyPr/>
                    <a:lstStyle/>
                    <a:p>
                      <a:pPr algn="ctr"/>
                      <a:r>
                        <a:rPr lang="tr-TR" sz="1100" dirty="0" smtClean="0"/>
                        <a:t>İlan</a:t>
                      </a:r>
                      <a:r>
                        <a:rPr lang="tr-TR" sz="1100" baseline="0" dirty="0" smtClean="0"/>
                        <a:t> ve Reklam Vergisi</a:t>
                      </a:r>
                    </a:p>
                    <a:p>
                      <a:pPr algn="ctr"/>
                      <a:endParaRPr lang="tr-TR" sz="1100" baseline="0" dirty="0" smtClean="0"/>
                    </a:p>
                    <a:p>
                      <a:pPr algn="ctr"/>
                      <a:endParaRPr lang="tr-TR" sz="1100" baseline="0" dirty="0" smtClean="0"/>
                    </a:p>
                    <a:p>
                      <a:pPr algn="ctr"/>
                      <a:endParaRPr lang="tr-TR" sz="1100" baseline="0" dirty="0" smtClean="0"/>
                    </a:p>
                    <a:p>
                      <a:pPr algn="ctr"/>
                      <a:endParaRPr lang="tr-TR" sz="1100" baseline="0" dirty="0" smtClean="0"/>
                    </a:p>
                    <a:p>
                      <a:pPr algn="ctr"/>
                      <a:endParaRPr lang="tr-TR" sz="1100" baseline="0" dirty="0" smtClean="0"/>
                    </a:p>
                    <a:p>
                      <a:pPr algn="ctr"/>
                      <a:endParaRPr lang="tr-TR" sz="1100" baseline="0" dirty="0" smtClean="0"/>
                    </a:p>
                    <a:p>
                      <a:pPr algn="ctr"/>
                      <a:endParaRPr lang="tr-TR" sz="1100" baseline="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tr-TR" sz="1100" dirty="0" smtClean="0"/>
                        <a:t>Eğlence Vergisi</a:t>
                      </a:r>
                    </a:p>
                    <a:p>
                      <a:pPr algn="ctr"/>
                      <a:endParaRPr lang="tr-TR" sz="1100" baseline="0" dirty="0" smtClean="0"/>
                    </a:p>
                    <a:p>
                      <a:pPr algn="ctr"/>
                      <a:endParaRPr lang="tr-TR" sz="1100" baseline="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tr-TR" sz="1100" dirty="0" smtClean="0"/>
                        <a:t>İşgal Harcı</a:t>
                      </a:r>
                    </a:p>
                    <a:p>
                      <a:pPr algn="ctr"/>
                      <a:endParaRPr lang="tr-TR" sz="1100" baseline="0" dirty="0" smtClean="0"/>
                    </a:p>
                    <a:p>
                      <a:pPr algn="ctr"/>
                      <a:endParaRPr lang="tr-TR" sz="1100" baseline="0" dirty="0" smtClean="0"/>
                    </a:p>
                    <a:p>
                      <a:pPr algn="ctr"/>
                      <a:endParaRPr lang="tr-TR" sz="1100" baseline="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tr-TR" sz="1100" dirty="0" smtClean="0"/>
                        <a:t>Genel Tahakkuk İşlemleri</a:t>
                      </a:r>
                    </a:p>
                    <a:p>
                      <a:pPr algn="ctr"/>
                      <a:endParaRPr lang="tr-TR" sz="1100" baseline="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tr-TR" sz="1100" dirty="0" smtClean="0"/>
                        <a:t>Düzeltme</a:t>
                      </a:r>
                      <a:r>
                        <a:rPr lang="tr-TR" sz="1100" baseline="0" dirty="0" smtClean="0"/>
                        <a:t> ve iade İşlemleri</a:t>
                      </a:r>
                      <a:endParaRPr lang="tr-TR" sz="1100" dirty="0" smtClean="0"/>
                    </a:p>
                    <a:p>
                      <a:pPr algn="ctr"/>
                      <a:endParaRPr lang="tr-TR" sz="1100" baseline="0" dirty="0" smtClean="0"/>
                    </a:p>
                    <a:p>
                      <a:pPr algn="ctr"/>
                      <a:endParaRPr lang="tr-TR" sz="1100" baseline="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tr-TR" sz="1100" dirty="0" smtClean="0"/>
                        <a:t>Tahsilat</a:t>
                      </a:r>
                      <a:r>
                        <a:rPr lang="tr-TR" sz="1100" baseline="0" dirty="0" smtClean="0"/>
                        <a:t> İşlemleri</a:t>
                      </a:r>
                      <a:endParaRPr lang="tr-TR" sz="1100" dirty="0" smtClean="0"/>
                    </a:p>
                    <a:p>
                      <a:pPr algn="ctr"/>
                      <a:endParaRPr lang="tr-TR" sz="1100" baseline="0" dirty="0" smtClean="0"/>
                    </a:p>
                  </a:txBody>
                  <a:tcPr marL="72723" marR="72723" marT="62653" marB="62653"/>
                </a:tc>
                <a:tc>
                  <a:txBody>
                    <a:bodyPr/>
                    <a:lstStyle/>
                    <a:p>
                      <a:pPr>
                        <a:buFont typeface="Arial" pitchFamily="34" charset="0"/>
                        <a:buChar char="•"/>
                      </a:pPr>
                      <a:r>
                        <a:rPr lang="tr-TR" sz="1100" dirty="0" smtClean="0"/>
                        <a:t>Dilekçe</a:t>
                      </a:r>
                    </a:p>
                    <a:p>
                      <a:pPr>
                        <a:buFont typeface="Arial" pitchFamily="34" charset="0"/>
                        <a:buChar char="•"/>
                      </a:pPr>
                      <a:r>
                        <a:rPr lang="tr-TR" sz="1100" dirty="0" smtClean="0"/>
                        <a:t>Maliye</a:t>
                      </a:r>
                      <a:r>
                        <a:rPr lang="tr-TR" sz="1100" baseline="0" dirty="0" smtClean="0"/>
                        <a:t> yoklama fişi aslı (Açılış, Kapanış, Adres Değişikliği vb. işlemler için)</a:t>
                      </a:r>
                    </a:p>
                    <a:p>
                      <a:pPr>
                        <a:buFont typeface="Arial" pitchFamily="34" charset="0"/>
                        <a:buChar char="•"/>
                      </a:pPr>
                      <a:r>
                        <a:rPr lang="tr-TR" sz="1100" baseline="0" dirty="0" smtClean="0"/>
                        <a:t>İlan ve Reklam Vergisi Beyannamesi aslı</a:t>
                      </a:r>
                    </a:p>
                    <a:p>
                      <a:pPr>
                        <a:buFont typeface="Arial" pitchFamily="34" charset="0"/>
                        <a:buChar char="•"/>
                      </a:pPr>
                      <a:r>
                        <a:rPr lang="tr-TR" sz="1100" baseline="0" dirty="0" smtClean="0"/>
                        <a:t>Ticaret sicil gazetesi  aslı (Açılış, Kapanış, Adres Değişikliği vb. işlemler için)</a:t>
                      </a:r>
                    </a:p>
                    <a:p>
                      <a:pPr>
                        <a:buFont typeface="Arial" pitchFamily="34" charset="0"/>
                        <a:buChar char="•"/>
                      </a:pPr>
                      <a:r>
                        <a:rPr lang="tr-TR" sz="1100" baseline="0" dirty="0" smtClean="0"/>
                        <a:t>Vergi Levhası  aslı</a:t>
                      </a:r>
                    </a:p>
                    <a:p>
                      <a:pPr>
                        <a:buFont typeface="Arial" pitchFamily="34" charset="0"/>
                        <a:buChar char="•"/>
                      </a:pPr>
                      <a:r>
                        <a:rPr lang="tr-TR" sz="1100" baseline="0" dirty="0" smtClean="0"/>
                        <a:t>m² bilgilerini gösterir fatura aslı</a:t>
                      </a:r>
                    </a:p>
                    <a:p>
                      <a:pPr>
                        <a:buFont typeface="Arial" pitchFamily="34" charset="0"/>
                        <a:buChar char="•"/>
                      </a:pPr>
                      <a:r>
                        <a:rPr lang="tr-TR" sz="1100" baseline="0" dirty="0" smtClean="0"/>
                        <a:t>Beyannameyi imzalayacak gerçek/tüzel kişinin yetki belgesi aslı (imza </a:t>
                      </a:r>
                      <a:r>
                        <a:rPr lang="tr-TR" sz="1100" baseline="0" dirty="0" err="1" smtClean="0"/>
                        <a:t>sirküsü</a:t>
                      </a:r>
                      <a:r>
                        <a:rPr lang="tr-TR" sz="1100" baseline="0" dirty="0" smtClean="0"/>
                        <a:t>, vekaletname, imza beyannamesi vb. ) </a:t>
                      </a:r>
                    </a:p>
                    <a:p>
                      <a:pPr>
                        <a:buFont typeface="Arial" pitchFamily="34" charset="0"/>
                        <a:buChar char="•"/>
                      </a:pPr>
                      <a:endParaRPr lang="tr-TR" sz="1100" baseline="0" dirty="0" smtClean="0"/>
                    </a:p>
                    <a:p>
                      <a:pPr>
                        <a:buFont typeface="Arial" pitchFamily="34" charset="0"/>
                        <a:buChar char="•"/>
                      </a:pPr>
                      <a:r>
                        <a:rPr lang="tr-TR" sz="1100" dirty="0" smtClean="0"/>
                        <a:t>Beyanname</a:t>
                      </a:r>
                    </a:p>
                    <a:p>
                      <a:pPr>
                        <a:buFont typeface="Arial" pitchFamily="34" charset="0"/>
                        <a:buChar char="•"/>
                      </a:pPr>
                      <a:r>
                        <a:rPr lang="tr-TR" sz="1100" dirty="0" smtClean="0"/>
                        <a:t>T.C. / Vergi Kimlik No</a:t>
                      </a:r>
                    </a:p>
                    <a:p>
                      <a:pPr>
                        <a:buFont typeface="Arial" pitchFamily="34" charset="0"/>
                        <a:buChar char="•"/>
                      </a:pPr>
                      <a:r>
                        <a:rPr lang="tr-TR" sz="1100" dirty="0" smtClean="0"/>
                        <a:t>Vekaletname</a:t>
                      </a:r>
                      <a:r>
                        <a:rPr lang="tr-TR" sz="1100" baseline="0" dirty="0" smtClean="0"/>
                        <a:t> (Vekil ise)</a:t>
                      </a:r>
                      <a:endParaRPr lang="tr-TR" sz="1100" dirty="0" smtClean="0"/>
                    </a:p>
                    <a:p>
                      <a:pPr>
                        <a:buFont typeface="Arial" pitchFamily="34" charset="0"/>
                        <a:buChar char="•"/>
                      </a:pPr>
                      <a:endParaRPr lang="tr-TR" sz="1100" baseline="0" dirty="0" smtClean="0"/>
                    </a:p>
                    <a:p>
                      <a:pPr>
                        <a:buFont typeface="Arial" pitchFamily="34" charset="0"/>
                        <a:buChar char="•"/>
                      </a:pPr>
                      <a:r>
                        <a:rPr lang="tr-TR" sz="1100" dirty="0" smtClean="0"/>
                        <a:t>Beyanname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tr-TR" sz="1100" dirty="0" smtClean="0"/>
                        <a:t>T.C. / Vergi Kimlik No</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tr-TR" sz="1100" dirty="0" smtClean="0"/>
                        <a:t>Vekaletname</a:t>
                      </a:r>
                      <a:r>
                        <a:rPr lang="tr-TR" sz="1100" baseline="0" dirty="0" smtClean="0"/>
                        <a:t> (Vekil ise)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tr-TR" sz="1100" baseline="0" dirty="0" smtClean="0"/>
                    </a:p>
                    <a:p>
                      <a:pPr>
                        <a:buFont typeface="Arial" pitchFamily="34" charset="0"/>
                        <a:buChar char="•"/>
                      </a:pPr>
                      <a:r>
                        <a:rPr lang="tr-TR" sz="1100" dirty="0" smtClean="0"/>
                        <a:t>Belediyenin</a:t>
                      </a:r>
                      <a:r>
                        <a:rPr lang="tr-TR" sz="1100" baseline="0" dirty="0" smtClean="0"/>
                        <a:t> ilgili biriminden alınan tahakkuk evrakı</a:t>
                      </a:r>
                    </a:p>
                    <a:p>
                      <a:pPr>
                        <a:buFont typeface="Arial" pitchFamily="34" charset="0"/>
                        <a:buChar char="•"/>
                      </a:pPr>
                      <a:r>
                        <a:rPr lang="tr-TR" sz="1100" baseline="0" dirty="0" smtClean="0"/>
                        <a:t>Mükellef sicil numarası</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tr-TR" sz="11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tr-TR" sz="1100" i="0"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tr-TR" sz="1100" i="0" dirty="0" smtClean="0"/>
                        <a:t>Dilekçe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tr-TR" sz="1100" i="0" dirty="0" smtClean="0"/>
                        <a:t>T.C. / Vergi Kimlik No</a:t>
                      </a:r>
                    </a:p>
                    <a:p>
                      <a:pPr>
                        <a:buFont typeface="Arial" pitchFamily="34" charset="0"/>
                        <a:buChar char="•"/>
                      </a:pPr>
                      <a:r>
                        <a:rPr lang="tr-TR" sz="1100" i="0" dirty="0" smtClean="0"/>
                        <a:t>Tahsilat</a:t>
                      </a:r>
                      <a:r>
                        <a:rPr lang="tr-TR" sz="1100" i="0" baseline="0" dirty="0" smtClean="0"/>
                        <a:t> makbuzu aslı</a:t>
                      </a:r>
                    </a:p>
                    <a:p>
                      <a:pPr>
                        <a:buFont typeface="Arial" pitchFamily="34" charset="0"/>
                        <a:buChar char="•"/>
                      </a:pPr>
                      <a:r>
                        <a:rPr lang="tr-TR" sz="1100" i="0" baseline="0" dirty="0" smtClean="0"/>
                        <a:t>Gerçek/Tüzel kişi formu</a:t>
                      </a:r>
                    </a:p>
                    <a:p>
                      <a:pPr>
                        <a:buFont typeface="Arial" pitchFamily="34" charset="0"/>
                        <a:buChar char="•"/>
                      </a:pPr>
                      <a:endParaRPr lang="tr-TR" sz="1100" i="0" baseline="0"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tr-TR" sz="1100" baseline="0" dirty="0" smtClean="0"/>
                        <a:t>T.C./Vergi Kimlik No</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tr-TR" sz="1100" baseline="0" dirty="0" smtClean="0"/>
                        <a:t>Mükellef Sicil No</a:t>
                      </a:r>
                    </a:p>
                  </a:txBody>
                  <a:tcPr marL="72723" marR="72723" marT="62653" marB="62653"/>
                </a:tc>
                <a:tc>
                  <a:txBody>
                    <a:bodyPr/>
                    <a:lstStyle/>
                    <a:p>
                      <a:pPr algn="ctr"/>
                      <a:endParaRPr lang="tr-TR" sz="1100" dirty="0" smtClean="0"/>
                    </a:p>
                    <a:p>
                      <a:pPr algn="ctr"/>
                      <a:endParaRPr lang="tr-TR" sz="1100" dirty="0" smtClean="0"/>
                    </a:p>
                    <a:p>
                      <a:pPr algn="ctr"/>
                      <a:endParaRPr lang="tr-TR" sz="1100" dirty="0" smtClean="0"/>
                    </a:p>
                    <a:p>
                      <a:pPr algn="ctr"/>
                      <a:endParaRPr lang="tr-TR" sz="1100" dirty="0" smtClean="0"/>
                    </a:p>
                    <a:p>
                      <a:pPr algn="ctr"/>
                      <a:r>
                        <a:rPr lang="tr-TR" sz="1100" dirty="0" smtClean="0"/>
                        <a:t>10 dakika</a:t>
                      </a:r>
                    </a:p>
                    <a:p>
                      <a:pPr algn="ctr"/>
                      <a:endParaRPr lang="tr-TR" sz="1100" dirty="0" smtClean="0"/>
                    </a:p>
                    <a:p>
                      <a:pPr algn="ctr"/>
                      <a:endParaRPr lang="tr-TR" sz="1100" dirty="0" smtClean="0"/>
                    </a:p>
                    <a:p>
                      <a:pPr algn="ctr"/>
                      <a:endParaRPr lang="tr-TR" sz="1100" dirty="0" smtClean="0"/>
                    </a:p>
                    <a:p>
                      <a:pPr algn="ctr"/>
                      <a:endParaRPr lang="tr-TR" sz="1100" dirty="0" smtClean="0"/>
                    </a:p>
                    <a:p>
                      <a:pPr algn="ctr"/>
                      <a:endParaRPr lang="tr-TR" sz="1100" dirty="0" smtClean="0"/>
                    </a:p>
                    <a:p>
                      <a:pPr algn="ctr"/>
                      <a:endParaRPr lang="tr-TR" sz="1100" dirty="0" smtClean="0"/>
                    </a:p>
                    <a:p>
                      <a:pPr algn="ctr"/>
                      <a:r>
                        <a:rPr lang="tr-TR" sz="1100" dirty="0" smtClean="0"/>
                        <a:t>10 dakika</a:t>
                      </a:r>
                    </a:p>
                    <a:p>
                      <a:pPr algn="ctr"/>
                      <a:endParaRPr lang="tr-TR" sz="1100" dirty="0" smtClean="0"/>
                    </a:p>
                    <a:p>
                      <a:pPr algn="ctr"/>
                      <a:endParaRPr lang="tr-TR" sz="1100" dirty="0" smtClean="0"/>
                    </a:p>
                    <a:p>
                      <a:pPr algn="ctr"/>
                      <a:endParaRPr lang="tr-TR" sz="1100" dirty="0" smtClean="0"/>
                    </a:p>
                    <a:p>
                      <a:pPr algn="ctr"/>
                      <a:r>
                        <a:rPr lang="tr-TR" sz="1100" dirty="0" smtClean="0"/>
                        <a:t>10 dakika</a:t>
                      </a:r>
                    </a:p>
                    <a:p>
                      <a:pPr algn="ctr"/>
                      <a:endParaRPr lang="tr-TR" sz="1100" dirty="0" smtClean="0"/>
                    </a:p>
                    <a:p>
                      <a:pPr algn="ctr"/>
                      <a:endParaRPr lang="tr-TR" sz="1100" dirty="0" smtClean="0"/>
                    </a:p>
                    <a:p>
                      <a:pPr algn="ctr"/>
                      <a:endParaRPr lang="tr-TR" sz="1100" dirty="0" smtClean="0"/>
                    </a:p>
                    <a:p>
                      <a:pPr algn="ctr"/>
                      <a:r>
                        <a:rPr lang="tr-TR" sz="1100" dirty="0" smtClean="0"/>
                        <a:t>3 dakika</a:t>
                      </a:r>
                    </a:p>
                    <a:p>
                      <a:pPr algn="ctr"/>
                      <a:endParaRPr lang="tr-TR" sz="1100" dirty="0" smtClean="0"/>
                    </a:p>
                    <a:p>
                      <a:pPr algn="ctr"/>
                      <a:endParaRPr lang="tr-TR" sz="1100" dirty="0" smtClean="0"/>
                    </a:p>
                    <a:p>
                      <a:pPr algn="ctr"/>
                      <a:endParaRPr lang="tr-TR" sz="1100" dirty="0" smtClean="0"/>
                    </a:p>
                    <a:p>
                      <a:pPr algn="ctr"/>
                      <a:r>
                        <a:rPr lang="tr-TR" sz="1100" dirty="0" smtClean="0"/>
                        <a:t>5</a:t>
                      </a:r>
                      <a:r>
                        <a:rPr lang="tr-TR" sz="1100" baseline="0" dirty="0" smtClean="0"/>
                        <a:t> gün</a:t>
                      </a:r>
                    </a:p>
                    <a:p>
                      <a:pPr algn="ctr"/>
                      <a:endParaRPr lang="tr-TR" sz="1100" baseline="0" dirty="0" smtClean="0"/>
                    </a:p>
                    <a:p>
                      <a:pPr algn="ctr"/>
                      <a:endParaRPr lang="tr-TR" sz="1100" baseline="0" dirty="0" smtClean="0"/>
                    </a:p>
                    <a:p>
                      <a:pPr algn="ctr"/>
                      <a:endParaRPr lang="tr-TR" sz="1100" baseline="0" dirty="0" smtClean="0"/>
                    </a:p>
                    <a:p>
                      <a:pPr algn="ctr"/>
                      <a:endParaRPr lang="tr-TR" sz="1100" baseline="0" dirty="0" smtClean="0"/>
                    </a:p>
                    <a:p>
                      <a:pPr algn="ctr"/>
                      <a:r>
                        <a:rPr lang="tr-TR" sz="1100" baseline="0" dirty="0" smtClean="0"/>
                        <a:t>2 dakika</a:t>
                      </a:r>
                      <a:endParaRPr lang="tr-TR" sz="1100" dirty="0" smtClean="0"/>
                    </a:p>
                  </a:txBody>
                  <a:tcPr marL="72723" marR="72723" marT="62653" marB="62653"/>
                </a:tc>
              </a:tr>
            </a:tbl>
          </a:graphicData>
        </a:graphic>
      </p:graphicFrame>
      <p:sp>
        <p:nvSpPr>
          <p:cNvPr id="12" name="11 Dikdörtgen"/>
          <p:cNvSpPr/>
          <p:nvPr/>
        </p:nvSpPr>
        <p:spPr>
          <a:xfrm>
            <a:off x="179785" y="7508473"/>
            <a:ext cx="6912767" cy="430887"/>
          </a:xfrm>
          <a:prstGeom prst="rect">
            <a:avLst/>
          </a:prstGeom>
        </p:spPr>
        <p:txBody>
          <a:bodyPr wrap="square">
            <a:spAutoFit/>
          </a:bodyPr>
          <a:lstStyle/>
          <a:p>
            <a:r>
              <a:rPr lang="tr-TR" sz="1100" b="1" dirty="0" smtClean="0"/>
              <a:t>Başvuru  Noktası: </a:t>
            </a:r>
            <a:r>
              <a:rPr lang="tr-TR" sz="1100" dirty="0" smtClean="0"/>
              <a:t>Emniyet Mahallesi Hipodrom Caddesi No: 5 Yenimahalle Ankara Büyükşehir Belediyesi Hizmet Binası A Blok Zemin kat 12, 13, 14, 15, 16, 44, 45, 46, 47, 48, 49 ve 50 numaralı bankolar.</a:t>
            </a:r>
            <a:endParaRPr lang="tr-TR" sz="11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cxnSp>
        <p:nvCxnSpPr>
          <p:cNvPr id="11" name="10 Düz Bağlayıcı"/>
          <p:cNvCxnSpPr/>
          <p:nvPr/>
        </p:nvCxnSpPr>
        <p:spPr>
          <a:xfrm>
            <a:off x="179785" y="3618880"/>
            <a:ext cx="6912768" cy="0"/>
          </a:xfrm>
          <a:prstGeom prst="line">
            <a:avLst/>
          </a:prstGeom>
        </p:spPr>
        <p:style>
          <a:lnRef idx="1">
            <a:schemeClr val="dk1"/>
          </a:lnRef>
          <a:fillRef idx="0">
            <a:schemeClr val="dk1"/>
          </a:fillRef>
          <a:effectRef idx="0">
            <a:schemeClr val="dk1"/>
          </a:effectRef>
          <a:fontRef idx="minor">
            <a:schemeClr val="tx1"/>
          </a:fontRef>
        </p:style>
      </p:cxnSp>
      <p:cxnSp>
        <p:nvCxnSpPr>
          <p:cNvPr id="18" name="17 Düz Bağlayıcı"/>
          <p:cNvCxnSpPr/>
          <p:nvPr/>
        </p:nvCxnSpPr>
        <p:spPr>
          <a:xfrm>
            <a:off x="179785" y="4338960"/>
            <a:ext cx="6912768" cy="0"/>
          </a:xfrm>
          <a:prstGeom prst="line">
            <a:avLst/>
          </a:prstGeom>
        </p:spPr>
        <p:style>
          <a:lnRef idx="1">
            <a:schemeClr val="dk1"/>
          </a:lnRef>
          <a:fillRef idx="0">
            <a:schemeClr val="dk1"/>
          </a:fillRef>
          <a:effectRef idx="0">
            <a:schemeClr val="dk1"/>
          </a:effectRef>
          <a:fontRef idx="minor">
            <a:schemeClr val="tx1"/>
          </a:fontRef>
        </p:style>
      </p:cxnSp>
      <p:cxnSp>
        <p:nvCxnSpPr>
          <p:cNvPr id="19" name="18 Düz Bağlayıcı"/>
          <p:cNvCxnSpPr/>
          <p:nvPr/>
        </p:nvCxnSpPr>
        <p:spPr>
          <a:xfrm>
            <a:off x="179785" y="4987032"/>
            <a:ext cx="6912768" cy="0"/>
          </a:xfrm>
          <a:prstGeom prst="line">
            <a:avLst/>
          </a:prstGeom>
        </p:spPr>
        <p:style>
          <a:lnRef idx="1">
            <a:schemeClr val="dk1"/>
          </a:lnRef>
          <a:fillRef idx="0">
            <a:schemeClr val="dk1"/>
          </a:fillRef>
          <a:effectRef idx="0">
            <a:schemeClr val="dk1"/>
          </a:effectRef>
          <a:fontRef idx="minor">
            <a:schemeClr val="tx1"/>
          </a:fontRef>
        </p:style>
      </p:cxnSp>
      <p:cxnSp>
        <p:nvCxnSpPr>
          <p:cNvPr id="20" name="19 Düz Bağlayıcı"/>
          <p:cNvCxnSpPr/>
          <p:nvPr/>
        </p:nvCxnSpPr>
        <p:spPr>
          <a:xfrm>
            <a:off x="179785" y="5635104"/>
            <a:ext cx="6912768" cy="0"/>
          </a:xfrm>
          <a:prstGeom prst="line">
            <a:avLst/>
          </a:prstGeom>
        </p:spPr>
        <p:style>
          <a:lnRef idx="1">
            <a:schemeClr val="dk1"/>
          </a:lnRef>
          <a:fillRef idx="0">
            <a:schemeClr val="dk1"/>
          </a:fillRef>
          <a:effectRef idx="0">
            <a:schemeClr val="dk1"/>
          </a:effectRef>
          <a:fontRef idx="minor">
            <a:schemeClr val="tx1"/>
          </a:fontRef>
        </p:style>
      </p:cxnSp>
      <p:cxnSp>
        <p:nvCxnSpPr>
          <p:cNvPr id="21" name="20 Düz Bağlayıcı"/>
          <p:cNvCxnSpPr/>
          <p:nvPr/>
        </p:nvCxnSpPr>
        <p:spPr>
          <a:xfrm>
            <a:off x="179785" y="6499200"/>
            <a:ext cx="6912768" cy="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o"/>
          <p:cNvGraphicFramePr>
            <a:graphicFrameLocks noGrp="1"/>
          </p:cNvGraphicFramePr>
          <p:nvPr/>
        </p:nvGraphicFramePr>
        <p:xfrm>
          <a:off x="179785" y="2322736"/>
          <a:ext cx="6929486" cy="3515358"/>
        </p:xfrm>
        <a:graphic>
          <a:graphicData uri="http://schemas.openxmlformats.org/drawingml/2006/table">
            <a:tbl>
              <a:tblPr firstRow="1" bandRow="1">
                <a:tableStyleId>{5940675A-B579-460E-94D1-54222C63F5DA}</a:tableStyleId>
              </a:tblPr>
              <a:tblGrid>
                <a:gridCol w="1409387"/>
                <a:gridCol w="2479045"/>
                <a:gridCol w="3041054"/>
              </a:tblGrid>
              <a:tr h="260917">
                <a:tc>
                  <a:txBody>
                    <a:bodyPr/>
                    <a:lstStyle/>
                    <a:p>
                      <a:pPr algn="ctr"/>
                      <a:r>
                        <a:rPr lang="tr-TR" sz="1800" dirty="0" smtClean="0"/>
                        <a:t>HİZMETİN</a:t>
                      </a:r>
                      <a:r>
                        <a:rPr lang="tr-TR" sz="1800" baseline="0" dirty="0" smtClean="0"/>
                        <a:t> ADI</a:t>
                      </a:r>
                      <a:endParaRPr lang="tr-TR" sz="1800" dirty="0"/>
                    </a:p>
                  </a:txBody>
                  <a:tcPr marL="72723" marR="72723" marT="62653" marB="62653"/>
                </a:tc>
                <a:tc>
                  <a:txBody>
                    <a:bodyPr/>
                    <a:lstStyle/>
                    <a:p>
                      <a:pPr algn="ctr"/>
                      <a:r>
                        <a:rPr lang="tr-TR" sz="1800" dirty="0" smtClean="0"/>
                        <a:t>İLK MÜRACAAT YERİ</a:t>
                      </a:r>
                      <a:endParaRPr lang="tr-TR" sz="1800" dirty="0"/>
                    </a:p>
                  </a:txBody>
                  <a:tcPr marL="72723" marR="72723" marT="62653" marB="62653"/>
                </a:tc>
                <a:tc>
                  <a:txBody>
                    <a:bodyPr/>
                    <a:lstStyle/>
                    <a:p>
                      <a:pPr algn="ctr"/>
                      <a:r>
                        <a:rPr lang="tr-TR" sz="1800" dirty="0" smtClean="0"/>
                        <a:t>İKİNCİ MÜRACAAT</a:t>
                      </a:r>
                      <a:r>
                        <a:rPr lang="tr-TR" sz="1800" baseline="0" dirty="0" smtClean="0"/>
                        <a:t> YERİ</a:t>
                      </a:r>
                      <a:endParaRPr lang="tr-TR" sz="1800" dirty="0"/>
                    </a:p>
                  </a:txBody>
                  <a:tcPr marL="72723" marR="72723" marT="62653" marB="62653"/>
                </a:tc>
              </a:tr>
              <a:tr h="1019255">
                <a:tc>
                  <a:txBody>
                    <a:bodyPr/>
                    <a:lstStyle/>
                    <a:p>
                      <a:pPr algn="l">
                        <a:buFont typeface="Arial" pitchFamily="34" charset="0"/>
                        <a:buChar char="•"/>
                      </a:pPr>
                      <a:r>
                        <a:rPr lang="tr-TR" sz="1000" dirty="0" smtClean="0"/>
                        <a:t>İlan</a:t>
                      </a:r>
                      <a:r>
                        <a:rPr lang="tr-TR" sz="1000" baseline="0" dirty="0" smtClean="0"/>
                        <a:t> ve Reklam Vergisi</a:t>
                      </a:r>
                    </a:p>
                    <a:p>
                      <a:pPr algn="l">
                        <a:buFont typeface="Arial" pitchFamily="34" charset="0"/>
                        <a:buChar char="•"/>
                      </a:pPr>
                      <a:r>
                        <a:rPr lang="tr-TR" sz="1000" baseline="0" dirty="0" smtClean="0"/>
                        <a:t>Eğlence Vergisi</a:t>
                      </a:r>
                    </a:p>
                    <a:p>
                      <a:pPr algn="l">
                        <a:buFont typeface="Arial" pitchFamily="34" charset="0"/>
                        <a:buChar char="•"/>
                      </a:pPr>
                      <a:r>
                        <a:rPr lang="tr-TR" sz="1000" baseline="0" dirty="0" smtClean="0"/>
                        <a:t>İşgal Harcı</a:t>
                      </a:r>
                    </a:p>
                    <a:p>
                      <a:pPr algn="l">
                        <a:buFont typeface="Arial" pitchFamily="34" charset="0"/>
                        <a:buChar char="•"/>
                      </a:pPr>
                      <a:r>
                        <a:rPr lang="tr-TR" sz="1000" baseline="0" dirty="0" smtClean="0"/>
                        <a:t>Düzeltme ve iade </a:t>
                      </a:r>
                    </a:p>
                    <a:p>
                      <a:pPr algn="l">
                        <a:buFont typeface="Arial" pitchFamily="34" charset="0"/>
                        <a:buChar char="•"/>
                      </a:pPr>
                      <a:r>
                        <a:rPr lang="tr-TR" sz="1000" baseline="0" dirty="0" smtClean="0"/>
                        <a:t>İşlemleri</a:t>
                      </a:r>
                    </a:p>
                    <a:p>
                      <a:pPr algn="l">
                        <a:buFont typeface="Arial" pitchFamily="34" charset="0"/>
                        <a:buChar char="•"/>
                      </a:pPr>
                      <a:r>
                        <a:rPr lang="tr-TR" sz="1000" baseline="0" dirty="0" smtClean="0"/>
                        <a:t>Genel Tahakkuk İşlemleri</a:t>
                      </a:r>
                    </a:p>
                    <a:p>
                      <a:pPr algn="l">
                        <a:buFont typeface="Arial" pitchFamily="34" charset="0"/>
                        <a:buChar char="•"/>
                      </a:pPr>
                      <a:r>
                        <a:rPr lang="tr-TR" sz="1000" baseline="0" dirty="0" smtClean="0"/>
                        <a:t>Tahsilat İşlemleri</a:t>
                      </a:r>
                      <a:endParaRPr lang="tr-TR" sz="1000" dirty="0"/>
                    </a:p>
                  </a:txBody>
                  <a:tcPr marL="72723" marR="72723" marT="62653" marB="62653"/>
                </a:tc>
                <a:tc>
                  <a:txBody>
                    <a:bodyPr/>
                    <a:lstStyle/>
                    <a:p>
                      <a:r>
                        <a:rPr kumimoji="0" lang="tr-TR" sz="1000" b="1" kern="1200" dirty="0" smtClean="0"/>
                        <a:t>İlk Müracaat Yeri :</a:t>
                      </a:r>
                      <a:r>
                        <a:rPr kumimoji="0" lang="tr-TR" sz="1000" kern="1200" dirty="0" smtClean="0"/>
                        <a:t>Mali Hizmetler Dairesi Başkanı</a:t>
                      </a:r>
                    </a:p>
                    <a:p>
                      <a:endParaRPr kumimoji="0" lang="tr-TR" sz="1000" b="1" kern="1200" dirty="0" smtClean="0"/>
                    </a:p>
                    <a:p>
                      <a:r>
                        <a:rPr kumimoji="0" lang="tr-TR" sz="1000" b="1" kern="1200" dirty="0" smtClean="0"/>
                        <a:t>Unvan:</a:t>
                      </a:r>
                      <a:r>
                        <a:rPr kumimoji="0" lang="tr-TR" sz="1000" kern="1200" dirty="0" smtClean="0"/>
                        <a:t>Daire Başkanı</a:t>
                      </a:r>
                    </a:p>
                    <a:p>
                      <a:endParaRPr kumimoji="0" lang="tr-TR" sz="1000" b="1" kern="1200" dirty="0" smtClean="0"/>
                    </a:p>
                    <a:p>
                      <a:r>
                        <a:rPr kumimoji="0" lang="tr-TR" sz="1000" b="1" kern="1200" dirty="0" smtClean="0"/>
                        <a:t>Adres:</a:t>
                      </a:r>
                      <a:r>
                        <a:rPr kumimoji="0" lang="tr-TR" sz="1000" kern="1200" dirty="0" smtClean="0"/>
                        <a:t>Ankara Büyükşehir</a:t>
                      </a:r>
                      <a:r>
                        <a:rPr kumimoji="0" lang="tr-TR" sz="1000" kern="1200" baseline="0" dirty="0" smtClean="0"/>
                        <a:t> Belediyesi                       B Blok 19.kat</a:t>
                      </a:r>
                      <a:endParaRPr kumimoji="0" lang="tr-TR" sz="1000" kern="1200" dirty="0" smtClean="0"/>
                    </a:p>
                    <a:p>
                      <a:endParaRPr kumimoji="0" lang="tr-TR" sz="1000" b="1" kern="1200" dirty="0" smtClean="0"/>
                    </a:p>
                    <a:p>
                      <a:r>
                        <a:rPr kumimoji="0" lang="tr-TR" sz="1000" b="1" kern="1200" dirty="0" smtClean="0"/>
                        <a:t>Tel :</a:t>
                      </a:r>
                      <a:r>
                        <a:rPr kumimoji="0" lang="tr-TR" sz="1000" b="0" kern="1200" dirty="0" smtClean="0"/>
                        <a:t>0</a:t>
                      </a:r>
                      <a:r>
                        <a:rPr kumimoji="0" lang="tr-TR" sz="1000" b="0" kern="1200" baseline="0" dirty="0" smtClean="0"/>
                        <a:t> (312) 507 28 00 -28 01</a:t>
                      </a:r>
                      <a:endParaRPr kumimoji="0" lang="tr-TR" sz="1000" b="1" kern="1200" dirty="0" smtClean="0"/>
                    </a:p>
                    <a:p>
                      <a:endParaRPr kumimoji="0" lang="tr-TR" sz="1000" b="1" kern="1200" dirty="0" smtClean="0"/>
                    </a:p>
                    <a:p>
                      <a:r>
                        <a:rPr kumimoji="0" lang="tr-TR" sz="1000" b="1" kern="1200" dirty="0" smtClean="0"/>
                        <a:t>Faks :</a:t>
                      </a:r>
                      <a:r>
                        <a:rPr kumimoji="0" lang="tr-TR" sz="1000" b="0" kern="1200" dirty="0" smtClean="0"/>
                        <a:t>0</a:t>
                      </a:r>
                      <a:r>
                        <a:rPr kumimoji="0" lang="tr-TR" sz="1000" b="0" kern="1200" baseline="0" dirty="0" smtClean="0"/>
                        <a:t> (312) 507</a:t>
                      </a:r>
                      <a:r>
                        <a:rPr kumimoji="0" lang="tr-TR" sz="1000" b="1" kern="1200" baseline="0" dirty="0" smtClean="0"/>
                        <a:t> </a:t>
                      </a:r>
                      <a:r>
                        <a:rPr kumimoji="0" lang="tr-TR" sz="1000" b="0" kern="1200" baseline="0" dirty="0" smtClean="0"/>
                        <a:t>28 11</a:t>
                      </a:r>
                    </a:p>
                    <a:p>
                      <a:endParaRPr kumimoji="0" lang="tr-TR" sz="1000" b="1" kern="1200" dirty="0" smtClean="0"/>
                    </a:p>
                    <a:p>
                      <a:r>
                        <a:rPr kumimoji="0" lang="tr-TR" sz="1000" b="1" kern="1200" dirty="0" smtClean="0"/>
                        <a:t>E-Posta</a:t>
                      </a:r>
                      <a:r>
                        <a:rPr kumimoji="0" lang="tr-TR" sz="1000" b="1" kern="1200" baseline="0" dirty="0" smtClean="0"/>
                        <a:t> </a:t>
                      </a:r>
                      <a:r>
                        <a:rPr kumimoji="0" lang="tr-TR" sz="1000" b="1" kern="1200" baseline="0" dirty="0" smtClean="0"/>
                        <a:t>:alp.</a:t>
                      </a:r>
                      <a:r>
                        <a:rPr kumimoji="0" lang="tr-TR" sz="1000" b="1" kern="1200" baseline="0" dirty="0" err="1" smtClean="0"/>
                        <a:t>atali</a:t>
                      </a:r>
                      <a:r>
                        <a:rPr kumimoji="0" lang="tr-TR" sz="1000" b="1" kern="1200" baseline="0" dirty="0" smtClean="0"/>
                        <a:t>@</a:t>
                      </a:r>
                      <a:r>
                        <a:rPr kumimoji="0" lang="tr-TR" sz="1000" b="1" kern="1200" baseline="0" dirty="0" err="1" smtClean="0"/>
                        <a:t>ankara</a:t>
                      </a:r>
                      <a:r>
                        <a:rPr kumimoji="0" lang="tr-TR" sz="1000" b="1" kern="1200" baseline="0" dirty="0" smtClean="0"/>
                        <a:t>.bel.tr</a:t>
                      </a:r>
                      <a:endParaRPr kumimoji="0" lang="tr-TR" sz="1000" b="1" kern="1200" dirty="0" smtClean="0"/>
                    </a:p>
                    <a:p>
                      <a:r>
                        <a:rPr kumimoji="0" lang="tr-TR" sz="1000" kern="1200" dirty="0" smtClean="0"/>
                        <a:t> </a:t>
                      </a:r>
                    </a:p>
                    <a:p>
                      <a:endParaRPr lang="tr-TR" sz="1000" dirty="0"/>
                    </a:p>
                  </a:txBody>
                  <a:tcPr marL="72723" marR="72723" marT="62653" marB="62653"/>
                </a:tc>
                <a:tc>
                  <a:txBody>
                    <a:bodyPr/>
                    <a:lstStyle/>
                    <a:p>
                      <a:pPr algn="l"/>
                      <a:r>
                        <a:rPr kumimoji="0" lang="tr-TR" sz="1000" b="1" kern="1200" dirty="0" smtClean="0"/>
                        <a:t>İkinci  Müracaat Yeri :</a:t>
                      </a:r>
                      <a:r>
                        <a:rPr kumimoji="0" lang="tr-TR" sz="1000" kern="1200" dirty="0" smtClean="0"/>
                        <a:t>Genel Sekreter </a:t>
                      </a:r>
                    </a:p>
                    <a:p>
                      <a:pPr algn="l"/>
                      <a:r>
                        <a:rPr kumimoji="0" lang="tr-TR" sz="1000" kern="1200" dirty="0" smtClean="0"/>
                        <a:t>Yardımcılığı</a:t>
                      </a:r>
                    </a:p>
                    <a:p>
                      <a:pPr algn="l"/>
                      <a:endParaRPr kumimoji="0" lang="tr-TR" sz="1000" b="1" kern="1200" dirty="0" smtClean="0"/>
                    </a:p>
                    <a:p>
                      <a:pPr algn="l"/>
                      <a:r>
                        <a:rPr kumimoji="0" lang="tr-TR" sz="1000" b="1" kern="1200" dirty="0" smtClean="0"/>
                        <a:t>Unvan:</a:t>
                      </a:r>
                      <a:r>
                        <a:rPr kumimoji="0" lang="tr-TR" sz="1000" kern="1200" dirty="0" smtClean="0"/>
                        <a:t>Genel Sekreter Yardımcısı</a:t>
                      </a:r>
                    </a:p>
                    <a:p>
                      <a:pPr algn="l"/>
                      <a:endParaRPr kumimoji="0" lang="tr-TR" sz="1000" b="1" kern="1200" dirty="0" smtClean="0"/>
                    </a:p>
                    <a:p>
                      <a:pPr algn="l"/>
                      <a:r>
                        <a:rPr kumimoji="0" lang="tr-TR" sz="1000" b="1" kern="1200" dirty="0" smtClean="0"/>
                        <a:t>Adres:</a:t>
                      </a:r>
                      <a:r>
                        <a:rPr kumimoji="0" lang="tr-TR" sz="1000" kern="1200" dirty="0" smtClean="0"/>
                        <a:t>Ankara</a:t>
                      </a:r>
                      <a:r>
                        <a:rPr kumimoji="0" lang="tr-TR" sz="1000" kern="1200" baseline="0" dirty="0" smtClean="0"/>
                        <a:t> Büyükşehir Belediyesi</a:t>
                      </a:r>
                    </a:p>
                    <a:p>
                      <a:pPr algn="l"/>
                      <a:r>
                        <a:rPr kumimoji="0" lang="tr-TR" sz="1000" kern="1200" baseline="0" dirty="0" smtClean="0"/>
                        <a:t>B Blok 2.kat</a:t>
                      </a:r>
                      <a:endParaRPr kumimoji="0" lang="tr-TR" sz="1000" kern="1200" dirty="0" smtClean="0"/>
                    </a:p>
                    <a:p>
                      <a:pPr algn="l"/>
                      <a:endParaRPr kumimoji="0" lang="tr-TR" sz="1000" b="1" kern="1200" dirty="0" smtClean="0"/>
                    </a:p>
                    <a:p>
                      <a:pPr algn="l"/>
                      <a:r>
                        <a:rPr kumimoji="0" lang="tr-TR" sz="1000" b="1" kern="1200" dirty="0" smtClean="0"/>
                        <a:t>Tel: </a:t>
                      </a:r>
                      <a:r>
                        <a:rPr kumimoji="0" lang="tr-TR" sz="1000" b="0" kern="1200" dirty="0" smtClean="0"/>
                        <a:t>0</a:t>
                      </a:r>
                      <a:r>
                        <a:rPr kumimoji="0" lang="tr-TR" sz="1000" b="0" kern="1200" baseline="0" dirty="0" smtClean="0"/>
                        <a:t> (312) 507 19 19</a:t>
                      </a:r>
                      <a:endParaRPr kumimoji="0" lang="tr-TR" sz="1000" b="1" kern="1200" dirty="0" smtClean="0"/>
                    </a:p>
                    <a:p>
                      <a:pPr algn="l"/>
                      <a:endParaRPr kumimoji="0" lang="tr-TR" sz="1000" b="1" kern="1200" dirty="0" smtClean="0"/>
                    </a:p>
                    <a:p>
                      <a:pPr algn="l"/>
                      <a:r>
                        <a:rPr kumimoji="0" lang="tr-TR" sz="1000" b="1" kern="1200" dirty="0" smtClean="0"/>
                        <a:t>Faks:</a:t>
                      </a:r>
                      <a:r>
                        <a:rPr kumimoji="0" lang="tr-TR" sz="1000" b="0" kern="1200" dirty="0" smtClean="0"/>
                        <a:t>0</a:t>
                      </a:r>
                      <a:r>
                        <a:rPr kumimoji="0" lang="tr-TR" sz="1000" b="0" kern="1200" baseline="0" dirty="0" smtClean="0"/>
                        <a:t> (312) 507</a:t>
                      </a:r>
                      <a:r>
                        <a:rPr kumimoji="0" lang="tr-TR" sz="1000" b="1" kern="1200" baseline="0" dirty="0" smtClean="0"/>
                        <a:t> </a:t>
                      </a:r>
                      <a:r>
                        <a:rPr kumimoji="0" lang="tr-TR" sz="1000" b="0" kern="1200" baseline="0" dirty="0" smtClean="0"/>
                        <a:t>19 41 </a:t>
                      </a:r>
                      <a:endParaRPr kumimoji="0" lang="tr-TR" sz="1000" b="1" kern="1200" dirty="0" smtClean="0"/>
                    </a:p>
                    <a:p>
                      <a:pPr algn="l"/>
                      <a:endParaRPr kumimoji="0" lang="tr-TR" sz="1000" b="1" kern="1200" dirty="0" smtClean="0"/>
                    </a:p>
                    <a:p>
                      <a:pPr algn="l"/>
                      <a:r>
                        <a:rPr kumimoji="0" lang="tr-TR" sz="1000" b="1" kern="1200" dirty="0" smtClean="0"/>
                        <a:t>E-Posta:baki.</a:t>
                      </a:r>
                      <a:r>
                        <a:rPr kumimoji="0" lang="tr-TR" sz="1000" b="1" kern="1200" dirty="0" err="1" smtClean="0"/>
                        <a:t>kerimoglu</a:t>
                      </a:r>
                      <a:r>
                        <a:rPr kumimoji="0" lang="tr-TR" sz="1000" b="1" kern="1200" dirty="0" smtClean="0"/>
                        <a:t>@</a:t>
                      </a:r>
                      <a:r>
                        <a:rPr kumimoji="0" lang="tr-TR" sz="1000" b="1" kern="1200" dirty="0" err="1" smtClean="0"/>
                        <a:t>ankara</a:t>
                      </a:r>
                      <a:r>
                        <a:rPr kumimoji="0" lang="tr-TR" sz="1000" b="1" kern="1200" dirty="0" smtClean="0"/>
                        <a:t>.bel.tr</a:t>
                      </a:r>
                      <a:endParaRPr kumimoji="0" lang="tr-TR" sz="1000" b="1" kern="1200" dirty="0" smtClean="0"/>
                    </a:p>
                    <a:p>
                      <a:endParaRPr lang="tr-TR" sz="1000" dirty="0" smtClean="0"/>
                    </a:p>
                  </a:txBody>
                  <a:tcPr marL="72723" marR="72723" marT="62653" marB="62653"/>
                </a:tc>
              </a:tr>
              <a:tr h="304004">
                <a:tc>
                  <a:txBody>
                    <a:bodyPr/>
                    <a:lstStyle/>
                    <a:p>
                      <a:endParaRPr lang="tr-TR" sz="1000" dirty="0" smtClean="0"/>
                    </a:p>
                  </a:txBody>
                  <a:tcPr marL="72723" marR="72723" marT="62653" marB="62653"/>
                </a:tc>
                <a:tc>
                  <a:txBody>
                    <a:bodyPr/>
                    <a:lstStyle/>
                    <a:p>
                      <a:r>
                        <a:rPr kumimoji="0" lang="tr-TR" sz="1000" kern="1200" dirty="0" smtClean="0"/>
                        <a:t> </a:t>
                      </a:r>
                    </a:p>
                    <a:p>
                      <a:endParaRPr lang="tr-TR" sz="1000" dirty="0"/>
                    </a:p>
                  </a:txBody>
                  <a:tcPr marL="72723" marR="72723" marT="62653" marB="62653"/>
                </a:tc>
                <a:tc>
                  <a:txBody>
                    <a:bodyPr/>
                    <a:lstStyle/>
                    <a:p>
                      <a:endParaRPr lang="tr-TR" sz="1000" dirty="0" smtClean="0"/>
                    </a:p>
                  </a:txBody>
                  <a:tcPr marL="72723" marR="72723" marT="62653" marB="62653"/>
                </a:tc>
              </a:tr>
            </a:tbl>
          </a:graphicData>
        </a:graphic>
      </p:graphicFrame>
      <p:sp>
        <p:nvSpPr>
          <p:cNvPr id="6" name="5 Dikdörtgen"/>
          <p:cNvSpPr/>
          <p:nvPr/>
        </p:nvSpPr>
        <p:spPr>
          <a:xfrm>
            <a:off x="179785" y="1314624"/>
            <a:ext cx="6912769" cy="769441"/>
          </a:xfrm>
          <a:prstGeom prst="rect">
            <a:avLst/>
          </a:prstGeom>
        </p:spPr>
        <p:txBody>
          <a:bodyPr wrap="square">
            <a:spAutoFit/>
          </a:bodyPr>
          <a:lstStyle/>
          <a:p>
            <a:r>
              <a:rPr lang="tr-TR" sz="1100" dirty="0" smtClean="0"/>
              <a:t>Belirtilen süreler bilgi/belge talebinde bulunan vatandaşın birimimize gelmesiyle başlamaktadır.</a:t>
            </a:r>
          </a:p>
          <a:p>
            <a:r>
              <a:rPr lang="tr-TR" sz="1100" dirty="0" smtClean="0"/>
              <a:t>Başvuru esnasında yukarıda belirtilen belgelerin dışında belge istenilmesi, eksiksiz belge ile başvuru yapılmasına rağmen hizmetin belirtilen sürede tamamlanmaması veya yukarıdaki tabloda bazı hizmetlerin bulunmadığının tespiti durumunda ilk müracaat yerine ya da ikinci müracaat yerine başvurunuz.</a:t>
            </a:r>
            <a:endParaRPr lang="tr-TR" sz="1100"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4199</TotalTime>
  <Words>371</Words>
  <Application>Microsoft Office PowerPoint</Application>
  <PresentationFormat>Özel</PresentationFormat>
  <Paragraphs>153</Paragraphs>
  <Slides>2</Slides>
  <Notes>1</Notes>
  <HiddenSlides>0</HiddenSlides>
  <MMClips>0</MMClips>
  <ScaleCrop>false</ScaleCrop>
  <HeadingPairs>
    <vt:vector size="4" baseType="variant">
      <vt:variant>
        <vt:lpstr>Tema</vt:lpstr>
      </vt:variant>
      <vt:variant>
        <vt:i4>1</vt:i4>
      </vt:variant>
      <vt:variant>
        <vt:lpstr>Slayt Başlıkları</vt:lpstr>
      </vt:variant>
      <vt:variant>
        <vt:i4>2</vt:i4>
      </vt:variant>
    </vt:vector>
  </HeadingPairs>
  <TitlesOfParts>
    <vt:vector size="3" baseType="lpstr">
      <vt:lpstr>Ofis Teması</vt:lpstr>
      <vt:lpstr>Slayt 1</vt:lpstr>
      <vt:lpstr>Slayt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sumeyra.aslan</dc:creator>
  <cp:lastModifiedBy>gokhan.unal</cp:lastModifiedBy>
  <cp:revision>131</cp:revision>
  <dcterms:created xsi:type="dcterms:W3CDTF">2020-01-03T12:20:42Z</dcterms:created>
  <dcterms:modified xsi:type="dcterms:W3CDTF">2020-01-24T05:55:56Z</dcterms:modified>
</cp:coreProperties>
</file>